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305" r:id="rId2"/>
    <p:sldId id="307" r:id="rId3"/>
    <p:sldId id="256" r:id="rId4"/>
    <p:sldId id="306" r:id="rId5"/>
    <p:sldId id="301" r:id="rId6"/>
    <p:sldId id="302" r:id="rId7"/>
    <p:sldId id="303" r:id="rId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0583" autoAdjust="0"/>
  </p:normalViewPr>
  <p:slideViewPr>
    <p:cSldViewPr snapToGrid="0">
      <p:cViewPr>
        <p:scale>
          <a:sx n="50" d="100"/>
          <a:sy n="50" d="100"/>
        </p:scale>
        <p:origin x="-1266" y="-1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310D66-5DBB-447F-8F18-E321B53BC490}" type="datetimeFigureOut">
              <a:rPr lang="fr-FR" smtClean="0"/>
              <a:t>05/11/2019</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C8FF8D-0741-428E-84E9-A5AB77D1A4DB}" type="slidenum">
              <a:rPr lang="fr-FR" smtClean="0"/>
              <a:t>‹N°›</a:t>
            </a:fld>
            <a:endParaRPr lang="fr-FR"/>
          </a:p>
        </p:txBody>
      </p:sp>
    </p:spTree>
    <p:extLst>
      <p:ext uri="{BB962C8B-B14F-4D97-AF65-F5344CB8AC3E}">
        <p14:creationId xmlns:p14="http://schemas.microsoft.com/office/powerpoint/2010/main" val="18040223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DAC8FF8D-0741-428E-84E9-A5AB77D1A4DB}" type="slidenum">
              <a:rPr lang="fr-FR" smtClean="0"/>
              <a:t>2</a:t>
            </a:fld>
            <a:endParaRPr lang="fr-FR"/>
          </a:p>
        </p:txBody>
      </p:sp>
    </p:spTree>
    <p:extLst>
      <p:ext uri="{BB962C8B-B14F-4D97-AF65-F5344CB8AC3E}">
        <p14:creationId xmlns:p14="http://schemas.microsoft.com/office/powerpoint/2010/main" val="11930387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DAC8FF8D-0741-428E-84E9-A5AB77D1A4DB}" type="slidenum">
              <a:rPr lang="fr-FR" smtClean="0"/>
              <a:t>3</a:t>
            </a:fld>
            <a:endParaRPr lang="fr-FR"/>
          </a:p>
        </p:txBody>
      </p:sp>
    </p:spTree>
    <p:extLst>
      <p:ext uri="{BB962C8B-B14F-4D97-AF65-F5344CB8AC3E}">
        <p14:creationId xmlns:p14="http://schemas.microsoft.com/office/powerpoint/2010/main" val="4142538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Séquence 1 = Déjà des dessins existants.</a:t>
            </a:r>
          </a:p>
          <a:p>
            <a:endParaRPr lang="fr-FR" dirty="0" smtClean="0"/>
          </a:p>
          <a:p>
            <a:r>
              <a:rPr lang="fr-FR" dirty="0" smtClean="0"/>
              <a:t>Oblige</a:t>
            </a:r>
            <a:r>
              <a:rPr lang="fr-FR" baseline="0" dirty="0" smtClean="0"/>
              <a:t> l’élève à penser déjà d’une certaine manière, qui peut l’empêcher de résoudre le problème avec une procédure qui lui appartient.</a:t>
            </a:r>
          </a:p>
          <a:p>
            <a:r>
              <a:rPr lang="fr-FR" baseline="0" dirty="0" smtClean="0"/>
              <a:t>Si les élèves savent qu’ils peuvent chercher, essayer, ne pas tenir compte du support existant mais essayer, ils pourront s’engager dans le problème sans nécessairement tenir compte du format, mais d’après leur représentation du problème.</a:t>
            </a:r>
          </a:p>
          <a:p>
            <a:endParaRPr lang="fr-FR" dirty="0"/>
          </a:p>
        </p:txBody>
      </p:sp>
      <p:sp>
        <p:nvSpPr>
          <p:cNvPr id="4" name="Espace réservé du numéro de diapositive 3"/>
          <p:cNvSpPr>
            <a:spLocks noGrp="1"/>
          </p:cNvSpPr>
          <p:nvPr>
            <p:ph type="sldNum" sz="quarter" idx="10"/>
          </p:nvPr>
        </p:nvSpPr>
        <p:spPr/>
        <p:txBody>
          <a:bodyPr/>
          <a:lstStyle/>
          <a:p>
            <a:fld id="{DAC8FF8D-0741-428E-84E9-A5AB77D1A4DB}" type="slidenum">
              <a:rPr lang="fr-FR" smtClean="0"/>
              <a:t>5</a:t>
            </a:fld>
            <a:endParaRPr lang="fr-FR"/>
          </a:p>
        </p:txBody>
      </p:sp>
    </p:spTree>
    <p:extLst>
      <p:ext uri="{BB962C8B-B14F-4D97-AF65-F5344CB8AC3E}">
        <p14:creationId xmlns:p14="http://schemas.microsoft.com/office/powerpoint/2010/main" val="1131646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Séquence 2 = Pas de dessins,</a:t>
            </a:r>
            <a:r>
              <a:rPr lang="fr-FR" baseline="0" dirty="0" smtClean="0"/>
              <a:t> mais des chiffres apparents en dessous du cadre.</a:t>
            </a:r>
            <a:endParaRPr lang="fr-FR" dirty="0"/>
          </a:p>
        </p:txBody>
      </p:sp>
      <p:sp>
        <p:nvSpPr>
          <p:cNvPr id="4" name="Espace réservé du numéro de diapositive 3"/>
          <p:cNvSpPr>
            <a:spLocks noGrp="1"/>
          </p:cNvSpPr>
          <p:nvPr>
            <p:ph type="sldNum" sz="quarter" idx="10"/>
          </p:nvPr>
        </p:nvSpPr>
        <p:spPr/>
        <p:txBody>
          <a:bodyPr/>
          <a:lstStyle/>
          <a:p>
            <a:fld id="{DAC8FF8D-0741-428E-84E9-A5AB77D1A4DB}" type="slidenum">
              <a:rPr lang="fr-FR" smtClean="0"/>
              <a:t>6</a:t>
            </a:fld>
            <a:endParaRPr lang="fr-FR"/>
          </a:p>
        </p:txBody>
      </p:sp>
    </p:spTree>
    <p:extLst>
      <p:ext uri="{BB962C8B-B14F-4D97-AF65-F5344CB8AC3E}">
        <p14:creationId xmlns:p14="http://schemas.microsoft.com/office/powerpoint/2010/main" val="5614711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a:p>
        </p:txBody>
      </p:sp>
      <p:sp>
        <p:nvSpPr>
          <p:cNvPr id="4" name="Espace réservé de la date 3"/>
          <p:cNvSpPr>
            <a:spLocks noGrp="1"/>
          </p:cNvSpPr>
          <p:nvPr>
            <p:ph type="dt" sz="half" idx="10"/>
          </p:nvPr>
        </p:nvSpPr>
        <p:spPr/>
        <p:txBody>
          <a:bodyPr/>
          <a:lstStyle/>
          <a:p>
            <a:fld id="{02F8C612-23FC-4408-A5EE-57B15981CDEC}" type="datetimeFigureOut">
              <a:rPr lang="fr-FR" smtClean="0"/>
              <a:t>05/11/2019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EDC4B5-4689-4D97-A35C-83F09C69842C}" type="slidenum">
              <a:rPr lang="fr-FR" smtClean="0"/>
              <a:t>‹N°›</a:t>
            </a:fld>
            <a:endParaRPr lang="fr-FR"/>
          </a:p>
        </p:txBody>
      </p:sp>
    </p:spTree>
    <p:extLst>
      <p:ext uri="{BB962C8B-B14F-4D97-AF65-F5344CB8AC3E}">
        <p14:creationId xmlns:p14="http://schemas.microsoft.com/office/powerpoint/2010/main" val="182094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2F8C612-23FC-4408-A5EE-57B15981CDEC}" type="datetimeFigureOut">
              <a:rPr lang="fr-FR" smtClean="0"/>
              <a:t>05/11/2019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EDC4B5-4689-4D97-A35C-83F09C69842C}" type="slidenum">
              <a:rPr lang="fr-FR" smtClean="0"/>
              <a:t>‹N°›</a:t>
            </a:fld>
            <a:endParaRPr lang="fr-FR"/>
          </a:p>
        </p:txBody>
      </p:sp>
    </p:spTree>
    <p:extLst>
      <p:ext uri="{BB962C8B-B14F-4D97-AF65-F5344CB8AC3E}">
        <p14:creationId xmlns:p14="http://schemas.microsoft.com/office/powerpoint/2010/main" val="2563298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2F8C612-23FC-4408-A5EE-57B15981CDEC}" type="datetimeFigureOut">
              <a:rPr lang="fr-FR" smtClean="0"/>
              <a:t>05/11/2019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EDC4B5-4689-4D97-A35C-83F09C69842C}" type="slidenum">
              <a:rPr lang="fr-FR" smtClean="0"/>
              <a:t>‹N°›</a:t>
            </a:fld>
            <a:endParaRPr lang="fr-FR"/>
          </a:p>
        </p:txBody>
      </p:sp>
    </p:spTree>
    <p:extLst>
      <p:ext uri="{BB962C8B-B14F-4D97-AF65-F5344CB8AC3E}">
        <p14:creationId xmlns:p14="http://schemas.microsoft.com/office/powerpoint/2010/main" val="3983146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2F8C612-23FC-4408-A5EE-57B15981CDEC}" type="datetimeFigureOut">
              <a:rPr lang="fr-FR" smtClean="0"/>
              <a:t>05/11/2019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EDC4B5-4689-4D97-A35C-83F09C69842C}" type="slidenum">
              <a:rPr lang="fr-FR" smtClean="0"/>
              <a:t>‹N°›</a:t>
            </a:fld>
            <a:endParaRPr lang="fr-FR"/>
          </a:p>
        </p:txBody>
      </p:sp>
    </p:spTree>
    <p:extLst>
      <p:ext uri="{BB962C8B-B14F-4D97-AF65-F5344CB8AC3E}">
        <p14:creationId xmlns:p14="http://schemas.microsoft.com/office/powerpoint/2010/main" val="2195803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fld id="{02F8C612-23FC-4408-A5EE-57B15981CDEC}" type="datetimeFigureOut">
              <a:rPr lang="fr-FR" smtClean="0"/>
              <a:t>05/11/2019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EDC4B5-4689-4D97-A35C-83F09C69842C}" type="slidenum">
              <a:rPr lang="fr-FR" smtClean="0"/>
              <a:t>‹N°›</a:t>
            </a:fld>
            <a:endParaRPr lang="fr-FR"/>
          </a:p>
        </p:txBody>
      </p:sp>
    </p:spTree>
    <p:extLst>
      <p:ext uri="{BB962C8B-B14F-4D97-AF65-F5344CB8AC3E}">
        <p14:creationId xmlns:p14="http://schemas.microsoft.com/office/powerpoint/2010/main" val="17351435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02F8C612-23FC-4408-A5EE-57B15981CDEC}" type="datetimeFigureOut">
              <a:rPr lang="fr-FR" smtClean="0"/>
              <a:t>05/11/2019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DEDC4B5-4689-4D97-A35C-83F09C69842C}" type="slidenum">
              <a:rPr lang="fr-FR" smtClean="0"/>
              <a:t>‹N°›</a:t>
            </a:fld>
            <a:endParaRPr lang="fr-FR"/>
          </a:p>
        </p:txBody>
      </p:sp>
    </p:spTree>
    <p:extLst>
      <p:ext uri="{BB962C8B-B14F-4D97-AF65-F5344CB8AC3E}">
        <p14:creationId xmlns:p14="http://schemas.microsoft.com/office/powerpoint/2010/main" val="29740280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02F8C612-23FC-4408-A5EE-57B15981CDEC}" type="datetimeFigureOut">
              <a:rPr lang="fr-FR" smtClean="0"/>
              <a:t>05/11/2019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DEDC4B5-4689-4D97-A35C-83F09C69842C}" type="slidenum">
              <a:rPr lang="fr-FR" smtClean="0"/>
              <a:t>‹N°›</a:t>
            </a:fld>
            <a:endParaRPr lang="fr-FR"/>
          </a:p>
        </p:txBody>
      </p:sp>
    </p:spTree>
    <p:extLst>
      <p:ext uri="{BB962C8B-B14F-4D97-AF65-F5344CB8AC3E}">
        <p14:creationId xmlns:p14="http://schemas.microsoft.com/office/powerpoint/2010/main" val="1291961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02F8C612-23FC-4408-A5EE-57B15981CDEC}" type="datetimeFigureOut">
              <a:rPr lang="fr-FR" smtClean="0"/>
              <a:t>05/11/2019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DEDC4B5-4689-4D97-A35C-83F09C69842C}" type="slidenum">
              <a:rPr lang="fr-FR" smtClean="0"/>
              <a:t>‹N°›</a:t>
            </a:fld>
            <a:endParaRPr lang="fr-FR"/>
          </a:p>
        </p:txBody>
      </p:sp>
    </p:spTree>
    <p:extLst>
      <p:ext uri="{BB962C8B-B14F-4D97-AF65-F5344CB8AC3E}">
        <p14:creationId xmlns:p14="http://schemas.microsoft.com/office/powerpoint/2010/main" val="1144569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2F8C612-23FC-4408-A5EE-57B15981CDEC}" type="datetimeFigureOut">
              <a:rPr lang="fr-FR" smtClean="0"/>
              <a:t>05/11/2019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DEDC4B5-4689-4D97-A35C-83F09C69842C}" type="slidenum">
              <a:rPr lang="fr-FR" smtClean="0"/>
              <a:t>‹N°›</a:t>
            </a:fld>
            <a:endParaRPr lang="fr-FR"/>
          </a:p>
        </p:txBody>
      </p:sp>
    </p:spTree>
    <p:extLst>
      <p:ext uri="{BB962C8B-B14F-4D97-AF65-F5344CB8AC3E}">
        <p14:creationId xmlns:p14="http://schemas.microsoft.com/office/powerpoint/2010/main" val="3533092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02F8C612-23FC-4408-A5EE-57B15981CDEC}" type="datetimeFigureOut">
              <a:rPr lang="fr-FR" smtClean="0"/>
              <a:t>05/11/2019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DEDC4B5-4689-4D97-A35C-83F09C69842C}" type="slidenum">
              <a:rPr lang="fr-FR" smtClean="0"/>
              <a:t>‹N°›</a:t>
            </a:fld>
            <a:endParaRPr lang="fr-FR"/>
          </a:p>
        </p:txBody>
      </p:sp>
    </p:spTree>
    <p:extLst>
      <p:ext uri="{BB962C8B-B14F-4D97-AF65-F5344CB8AC3E}">
        <p14:creationId xmlns:p14="http://schemas.microsoft.com/office/powerpoint/2010/main" val="777215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02F8C612-23FC-4408-A5EE-57B15981CDEC}" type="datetimeFigureOut">
              <a:rPr lang="fr-FR" smtClean="0"/>
              <a:t>05/11/2019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DEDC4B5-4689-4D97-A35C-83F09C69842C}" type="slidenum">
              <a:rPr lang="fr-FR" smtClean="0"/>
              <a:t>‹N°›</a:t>
            </a:fld>
            <a:endParaRPr lang="fr-FR"/>
          </a:p>
        </p:txBody>
      </p:sp>
    </p:spTree>
    <p:extLst>
      <p:ext uri="{BB962C8B-B14F-4D97-AF65-F5344CB8AC3E}">
        <p14:creationId xmlns:p14="http://schemas.microsoft.com/office/powerpoint/2010/main" val="2275508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F8C612-23FC-4408-A5EE-57B15981CDEC}" type="datetimeFigureOut">
              <a:rPr lang="fr-FR" smtClean="0"/>
              <a:t>05/11/2019</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EDC4B5-4689-4D97-A35C-83F09C69842C}" type="slidenum">
              <a:rPr lang="fr-FR" smtClean="0"/>
              <a:t>‹N°›</a:t>
            </a:fld>
            <a:endParaRPr lang="fr-FR"/>
          </a:p>
        </p:txBody>
      </p:sp>
    </p:spTree>
    <p:extLst>
      <p:ext uri="{BB962C8B-B14F-4D97-AF65-F5344CB8AC3E}">
        <p14:creationId xmlns:p14="http://schemas.microsoft.com/office/powerpoint/2010/main" val="20482690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04950" y="1828799"/>
            <a:ext cx="9144000" cy="1147763"/>
          </a:xfrm>
        </p:spPr>
        <p:txBody>
          <a:bodyPr/>
          <a:lstStyle/>
          <a:p>
            <a:r>
              <a:rPr lang="fr-FR" dirty="0" smtClean="0">
                <a:solidFill>
                  <a:schemeClr val="accent5"/>
                </a:solidFill>
              </a:rPr>
              <a:t>Pistes de travail…</a:t>
            </a:r>
            <a:endParaRPr lang="fr-FR" dirty="0">
              <a:solidFill>
                <a:schemeClr val="accent5"/>
              </a:solidFill>
            </a:endParaRPr>
          </a:p>
        </p:txBody>
      </p:sp>
      <p:sp>
        <p:nvSpPr>
          <p:cNvPr id="3" name="Sous-titre 2"/>
          <p:cNvSpPr>
            <a:spLocks noGrp="1"/>
          </p:cNvSpPr>
          <p:nvPr>
            <p:ph type="subTitle" idx="1"/>
          </p:nvPr>
        </p:nvSpPr>
        <p:spPr>
          <a:xfrm>
            <a:off x="1504950" y="3697288"/>
            <a:ext cx="9144000" cy="665162"/>
          </a:xfrm>
        </p:spPr>
        <p:txBody>
          <a:bodyPr>
            <a:normAutofit fontScale="92500"/>
          </a:bodyPr>
          <a:lstStyle/>
          <a:p>
            <a:r>
              <a:rPr lang="fr-FR" sz="2800" dirty="0" smtClean="0"/>
              <a:t>Travail en </a:t>
            </a:r>
            <a:r>
              <a:rPr lang="fr-FR" sz="2800" dirty="0" smtClean="0"/>
              <a:t>équipe autour de la </a:t>
            </a:r>
            <a:r>
              <a:rPr lang="fr-FR" sz="2800" dirty="0" smtClean="0"/>
              <a:t>résolution de </a:t>
            </a:r>
            <a:r>
              <a:rPr lang="fr-FR" sz="2800" dirty="0" smtClean="0"/>
              <a:t>problèmes au cycle 1</a:t>
            </a:r>
            <a:endParaRPr lang="fr-FR" sz="2800" dirty="0"/>
          </a:p>
        </p:txBody>
      </p:sp>
    </p:spTree>
    <p:extLst>
      <p:ext uri="{BB962C8B-B14F-4D97-AF65-F5344CB8AC3E}">
        <p14:creationId xmlns:p14="http://schemas.microsoft.com/office/powerpoint/2010/main" val="15100158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
          <p:cNvSpPr>
            <a:spLocks noGrp="1"/>
          </p:cNvSpPr>
          <p:nvPr>
            <p:ph type="title"/>
          </p:nvPr>
        </p:nvSpPr>
        <p:spPr>
          <a:xfrm>
            <a:off x="533400" y="250825"/>
            <a:ext cx="11068050" cy="1425575"/>
          </a:xfrm>
        </p:spPr>
        <p:txBody>
          <a:bodyPr>
            <a:normAutofit/>
          </a:bodyPr>
          <a:lstStyle/>
          <a:p>
            <a:pPr algn="ctr"/>
            <a:r>
              <a:rPr lang="fr-FR" sz="4000" b="1" dirty="0" smtClean="0">
                <a:solidFill>
                  <a:schemeClr val="accent5"/>
                </a:solidFill>
              </a:rPr>
              <a:t>Quels sont les domaines numériques les moins abordés par la résolution de problème ?</a:t>
            </a:r>
            <a:endParaRPr lang="fr-FR" sz="4000" b="1" dirty="0">
              <a:solidFill>
                <a:schemeClr val="accent5"/>
              </a:solidFill>
            </a:endParaRPr>
          </a:p>
        </p:txBody>
      </p:sp>
      <p:grpSp>
        <p:nvGrpSpPr>
          <p:cNvPr id="28" name="Groupe 27"/>
          <p:cNvGrpSpPr/>
          <p:nvPr/>
        </p:nvGrpSpPr>
        <p:grpSpPr>
          <a:xfrm>
            <a:off x="3480318" y="1679819"/>
            <a:ext cx="2631233" cy="2321475"/>
            <a:chOff x="1194318" y="1373447"/>
            <a:chExt cx="2631233" cy="2321475"/>
          </a:xfrm>
        </p:grpSpPr>
        <p:sp>
          <p:nvSpPr>
            <p:cNvPr id="14" name="Rectangle à coins arrondis 13"/>
            <p:cNvSpPr/>
            <p:nvPr/>
          </p:nvSpPr>
          <p:spPr>
            <a:xfrm>
              <a:off x="1194318" y="1373447"/>
              <a:ext cx="2631233" cy="232147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ZoneTexte 18"/>
            <p:cNvSpPr txBox="1"/>
            <p:nvPr/>
          </p:nvSpPr>
          <p:spPr>
            <a:xfrm>
              <a:off x="1558211" y="1546382"/>
              <a:ext cx="1903445" cy="276999"/>
            </a:xfrm>
            <a:prstGeom prst="rect">
              <a:avLst/>
            </a:prstGeom>
            <a:noFill/>
          </p:spPr>
          <p:txBody>
            <a:bodyPr wrap="square" rtlCol="0">
              <a:spAutoFit/>
            </a:bodyPr>
            <a:lstStyle/>
            <a:p>
              <a:pPr algn="ctr"/>
              <a:r>
                <a:rPr lang="fr-FR" sz="1200" dirty="0"/>
                <a:t>Comparer des quantités </a:t>
              </a:r>
            </a:p>
          </p:txBody>
        </p:sp>
      </p:grpSp>
      <p:grpSp>
        <p:nvGrpSpPr>
          <p:cNvPr id="25" name="Groupe 24"/>
          <p:cNvGrpSpPr/>
          <p:nvPr/>
        </p:nvGrpSpPr>
        <p:grpSpPr>
          <a:xfrm>
            <a:off x="6335486" y="1679818"/>
            <a:ext cx="2631233" cy="2321475"/>
            <a:chOff x="8120743" y="1373446"/>
            <a:chExt cx="2631233" cy="2321475"/>
          </a:xfrm>
        </p:grpSpPr>
        <p:sp>
          <p:nvSpPr>
            <p:cNvPr id="15" name="Rectangle à coins arrondis 14"/>
            <p:cNvSpPr/>
            <p:nvPr/>
          </p:nvSpPr>
          <p:spPr>
            <a:xfrm>
              <a:off x="8120743" y="1373446"/>
              <a:ext cx="2631233" cy="232147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ZoneTexte 19"/>
            <p:cNvSpPr txBox="1"/>
            <p:nvPr/>
          </p:nvSpPr>
          <p:spPr>
            <a:xfrm>
              <a:off x="8420101" y="1474350"/>
              <a:ext cx="2051956" cy="738664"/>
            </a:xfrm>
            <a:prstGeom prst="rect">
              <a:avLst/>
            </a:prstGeom>
            <a:noFill/>
          </p:spPr>
          <p:txBody>
            <a:bodyPr wrap="square" rtlCol="0">
              <a:spAutoFit/>
            </a:bodyPr>
            <a:lstStyle/>
            <a:p>
              <a:pPr algn="ctr"/>
              <a:r>
                <a:rPr lang="fr-FR" sz="1200" dirty="0"/>
                <a:t>Construire une quantité égale à une autre </a:t>
              </a:r>
            </a:p>
            <a:p>
              <a:endParaRPr lang="fr-FR" dirty="0"/>
            </a:p>
          </p:txBody>
        </p:sp>
      </p:grpSp>
      <p:grpSp>
        <p:nvGrpSpPr>
          <p:cNvPr id="24" name="Groupe 23"/>
          <p:cNvGrpSpPr/>
          <p:nvPr/>
        </p:nvGrpSpPr>
        <p:grpSpPr>
          <a:xfrm>
            <a:off x="9108754" y="2868571"/>
            <a:ext cx="2631233" cy="2321475"/>
            <a:chOff x="4657530" y="2747248"/>
            <a:chExt cx="2631233" cy="2321475"/>
          </a:xfrm>
        </p:grpSpPr>
        <p:sp>
          <p:nvSpPr>
            <p:cNvPr id="18" name="Rectangle à coins arrondis 17"/>
            <p:cNvSpPr/>
            <p:nvPr/>
          </p:nvSpPr>
          <p:spPr>
            <a:xfrm>
              <a:off x="4657530" y="2747248"/>
              <a:ext cx="2631233" cy="232147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tx1"/>
                </a:solidFill>
              </a:endParaRPr>
            </a:p>
          </p:txBody>
        </p:sp>
        <p:sp>
          <p:nvSpPr>
            <p:cNvPr id="21" name="ZoneTexte 20"/>
            <p:cNvSpPr txBox="1"/>
            <p:nvPr/>
          </p:nvSpPr>
          <p:spPr>
            <a:xfrm>
              <a:off x="4862286" y="2902857"/>
              <a:ext cx="2206171" cy="738664"/>
            </a:xfrm>
            <a:prstGeom prst="rect">
              <a:avLst/>
            </a:prstGeom>
            <a:noFill/>
          </p:spPr>
          <p:txBody>
            <a:bodyPr wrap="square" rtlCol="0">
              <a:spAutoFit/>
            </a:bodyPr>
            <a:lstStyle/>
            <a:p>
              <a:pPr algn="ctr"/>
              <a:r>
                <a:rPr lang="fr-FR" sz="1200" dirty="0"/>
                <a:t>Communiquer une position dans une liste rangée</a:t>
              </a:r>
            </a:p>
            <a:p>
              <a:endParaRPr lang="fr-FR" dirty="0"/>
            </a:p>
          </p:txBody>
        </p:sp>
      </p:grpSp>
      <p:grpSp>
        <p:nvGrpSpPr>
          <p:cNvPr id="26" name="Groupe 25"/>
          <p:cNvGrpSpPr/>
          <p:nvPr/>
        </p:nvGrpSpPr>
        <p:grpSpPr>
          <a:xfrm>
            <a:off x="6335485" y="4128595"/>
            <a:ext cx="2631233" cy="2321475"/>
            <a:chOff x="8270032" y="4001294"/>
            <a:chExt cx="2631233" cy="2321475"/>
          </a:xfrm>
        </p:grpSpPr>
        <p:sp>
          <p:nvSpPr>
            <p:cNvPr id="17" name="Rectangle à coins arrondis 16"/>
            <p:cNvSpPr/>
            <p:nvPr/>
          </p:nvSpPr>
          <p:spPr>
            <a:xfrm>
              <a:off x="8270032" y="4001294"/>
              <a:ext cx="2631233" cy="232147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tx1"/>
                </a:solidFill>
              </a:endParaRPr>
            </a:p>
          </p:txBody>
        </p:sp>
        <p:sp>
          <p:nvSpPr>
            <p:cNvPr id="22" name="ZoneTexte 21"/>
            <p:cNvSpPr txBox="1"/>
            <p:nvPr/>
          </p:nvSpPr>
          <p:spPr>
            <a:xfrm>
              <a:off x="8420101" y="4122057"/>
              <a:ext cx="2331875" cy="738664"/>
            </a:xfrm>
            <a:prstGeom prst="rect">
              <a:avLst/>
            </a:prstGeom>
            <a:noFill/>
          </p:spPr>
          <p:txBody>
            <a:bodyPr wrap="square" rtlCol="0">
              <a:spAutoFit/>
            </a:bodyPr>
            <a:lstStyle/>
            <a:p>
              <a:pPr algn="ctr"/>
              <a:r>
                <a:rPr lang="fr-FR" sz="1200" dirty="0"/>
                <a:t>Anticiper le résultat d’une action sur une quantité</a:t>
              </a:r>
            </a:p>
            <a:p>
              <a:endParaRPr lang="fr-FR" dirty="0"/>
            </a:p>
          </p:txBody>
        </p:sp>
      </p:grpSp>
      <p:grpSp>
        <p:nvGrpSpPr>
          <p:cNvPr id="27" name="Groupe 26"/>
          <p:cNvGrpSpPr/>
          <p:nvPr/>
        </p:nvGrpSpPr>
        <p:grpSpPr>
          <a:xfrm>
            <a:off x="3480316" y="4111922"/>
            <a:ext cx="2631233" cy="2321475"/>
            <a:chOff x="1194318" y="4001294"/>
            <a:chExt cx="2631233" cy="2321475"/>
          </a:xfrm>
        </p:grpSpPr>
        <p:sp>
          <p:nvSpPr>
            <p:cNvPr id="16" name="Rectangle à coins arrondis 15"/>
            <p:cNvSpPr/>
            <p:nvPr/>
          </p:nvSpPr>
          <p:spPr>
            <a:xfrm>
              <a:off x="1194318" y="4001294"/>
              <a:ext cx="2631233" cy="232147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solidFill>
                  <a:schemeClr val="tx1"/>
                </a:solidFill>
              </a:endParaRPr>
            </a:p>
          </p:txBody>
        </p:sp>
        <p:sp>
          <p:nvSpPr>
            <p:cNvPr id="23" name="ZoneTexte 22"/>
            <p:cNvSpPr txBox="1"/>
            <p:nvPr/>
          </p:nvSpPr>
          <p:spPr>
            <a:xfrm>
              <a:off x="1422400" y="4122057"/>
              <a:ext cx="2254250" cy="738664"/>
            </a:xfrm>
            <a:prstGeom prst="rect">
              <a:avLst/>
            </a:prstGeom>
            <a:noFill/>
          </p:spPr>
          <p:txBody>
            <a:bodyPr wrap="square" rtlCol="0">
              <a:spAutoFit/>
            </a:bodyPr>
            <a:lstStyle/>
            <a:p>
              <a:pPr algn="ctr"/>
              <a:r>
                <a:rPr lang="fr-FR" sz="1200" dirty="0"/>
                <a:t>Compléter une quantité pour la rendre égale à une autre </a:t>
              </a:r>
            </a:p>
            <a:p>
              <a:endParaRPr lang="fr-FR" dirty="0"/>
            </a:p>
          </p:txBody>
        </p:sp>
      </p:grpSp>
      <p:grpSp>
        <p:nvGrpSpPr>
          <p:cNvPr id="29" name="Groupe 28"/>
          <p:cNvGrpSpPr/>
          <p:nvPr/>
        </p:nvGrpSpPr>
        <p:grpSpPr>
          <a:xfrm>
            <a:off x="408602" y="2951184"/>
            <a:ext cx="2631233" cy="2321475"/>
            <a:chOff x="1194318" y="1373447"/>
            <a:chExt cx="2631233" cy="2321475"/>
          </a:xfrm>
        </p:grpSpPr>
        <p:sp>
          <p:nvSpPr>
            <p:cNvPr id="30" name="Rectangle à coins arrondis 29"/>
            <p:cNvSpPr/>
            <p:nvPr/>
          </p:nvSpPr>
          <p:spPr>
            <a:xfrm>
              <a:off x="1194318" y="1373447"/>
              <a:ext cx="2631233" cy="232147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ZoneTexte 30"/>
            <p:cNvSpPr txBox="1"/>
            <p:nvPr/>
          </p:nvSpPr>
          <p:spPr>
            <a:xfrm>
              <a:off x="1558211" y="1546382"/>
              <a:ext cx="1903445" cy="276999"/>
            </a:xfrm>
            <a:prstGeom prst="rect">
              <a:avLst/>
            </a:prstGeom>
            <a:noFill/>
          </p:spPr>
          <p:txBody>
            <a:bodyPr wrap="square" rtlCol="0">
              <a:spAutoFit/>
            </a:bodyPr>
            <a:lstStyle/>
            <a:p>
              <a:pPr algn="ctr"/>
              <a:r>
                <a:rPr lang="fr-FR" sz="1200" dirty="0" smtClean="0"/>
                <a:t>Activités pré-numériques </a:t>
              </a:r>
              <a:endParaRPr lang="fr-FR" sz="1200" dirty="0"/>
            </a:p>
          </p:txBody>
        </p:sp>
      </p:grpSp>
    </p:spTree>
    <p:extLst>
      <p:ext uri="{BB962C8B-B14F-4D97-AF65-F5344CB8AC3E}">
        <p14:creationId xmlns:p14="http://schemas.microsoft.com/office/powerpoint/2010/main" val="9586661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466850" y="1085849"/>
            <a:ext cx="9144000" cy="862013"/>
          </a:xfrm>
        </p:spPr>
        <p:txBody>
          <a:bodyPr>
            <a:normAutofit fontScale="90000"/>
          </a:bodyPr>
          <a:lstStyle/>
          <a:p>
            <a:r>
              <a:rPr lang="fr-FR" b="1" dirty="0" smtClean="0">
                <a:solidFill>
                  <a:schemeClr val="accent5"/>
                </a:solidFill>
              </a:rPr>
              <a:t>Laisser des traces ?</a:t>
            </a:r>
            <a:endParaRPr lang="fr-FR" b="1" dirty="0">
              <a:solidFill>
                <a:schemeClr val="accent5"/>
              </a:solidFill>
            </a:endParaRPr>
          </a:p>
        </p:txBody>
      </p:sp>
      <p:sp>
        <p:nvSpPr>
          <p:cNvPr id="3" name="Sous-titre 2"/>
          <p:cNvSpPr>
            <a:spLocks noGrp="1"/>
          </p:cNvSpPr>
          <p:nvPr>
            <p:ph type="subTitle" idx="1"/>
          </p:nvPr>
        </p:nvSpPr>
        <p:spPr>
          <a:xfrm>
            <a:off x="1428750" y="2725738"/>
            <a:ext cx="9791700" cy="2322512"/>
          </a:xfrm>
        </p:spPr>
        <p:txBody>
          <a:bodyPr>
            <a:normAutofit/>
          </a:bodyPr>
          <a:lstStyle/>
          <a:p>
            <a:r>
              <a:rPr lang="fr-FR" sz="2800" dirty="0"/>
              <a:t>Combien de fois je propose à mes élèves d’avoir un papier blanc et un crayon au moment où ils ont un problème à résoudre ?</a:t>
            </a:r>
          </a:p>
          <a:p>
            <a:r>
              <a:rPr lang="fr-FR" sz="2800" dirty="0"/>
              <a:t>Comment autoriser les élèves à prendre leurs propres traces, essayer ? Quels supports, quels partage </a:t>
            </a:r>
            <a:r>
              <a:rPr lang="fr-FR" sz="2800" dirty="0" smtClean="0"/>
              <a:t>?</a:t>
            </a:r>
          </a:p>
          <a:p>
            <a:r>
              <a:rPr lang="fr-FR" sz="2800" dirty="0" smtClean="0"/>
              <a:t>Que conserver pour le collectif ?</a:t>
            </a:r>
            <a:endParaRPr lang="fr-FR" sz="2800" dirty="0"/>
          </a:p>
        </p:txBody>
      </p:sp>
    </p:spTree>
    <p:extLst>
      <p:ext uri="{BB962C8B-B14F-4D97-AF65-F5344CB8AC3E}">
        <p14:creationId xmlns:p14="http://schemas.microsoft.com/office/powerpoint/2010/main" val="39459047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a:spLocks noGrp="1"/>
          </p:cNvSpPr>
          <p:nvPr>
            <p:ph type="ctrTitle"/>
          </p:nvPr>
        </p:nvSpPr>
        <p:spPr>
          <a:xfrm>
            <a:off x="1276350" y="1885950"/>
            <a:ext cx="9867900" cy="2667000"/>
          </a:xfrm>
        </p:spPr>
        <p:txBody>
          <a:bodyPr>
            <a:normAutofit/>
          </a:bodyPr>
          <a:lstStyle/>
          <a:p>
            <a:r>
              <a:rPr lang="fr-FR" b="1" dirty="0" smtClean="0">
                <a:solidFill>
                  <a:schemeClr val="accent5"/>
                </a:solidFill>
              </a:rPr>
              <a:t>Les situations problèmes dans les évaluations CP, quels obstacles pour les élèves ?</a:t>
            </a:r>
            <a:endParaRPr lang="fr-FR" b="1" dirty="0">
              <a:solidFill>
                <a:schemeClr val="accent5"/>
              </a:solidFill>
            </a:endParaRPr>
          </a:p>
        </p:txBody>
      </p:sp>
    </p:spTree>
    <p:extLst>
      <p:ext uri="{BB962C8B-B14F-4D97-AF65-F5344CB8AC3E}">
        <p14:creationId xmlns:p14="http://schemas.microsoft.com/office/powerpoint/2010/main" val="5990802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smtClean="0">
                <a:solidFill>
                  <a:schemeClr val="accent5"/>
                </a:solidFill>
              </a:rPr>
              <a:t>Exemples de problèmes posés</a:t>
            </a:r>
            <a:endParaRPr lang="fr-FR" sz="3200" b="1" dirty="0">
              <a:solidFill>
                <a:schemeClr val="accent5"/>
              </a:solidFill>
            </a:endParaRPr>
          </a:p>
        </p:txBody>
      </p:sp>
      <p:sp>
        <p:nvSpPr>
          <p:cNvPr id="3" name="Espace réservé du contenu 2"/>
          <p:cNvSpPr>
            <a:spLocks noGrp="1"/>
          </p:cNvSpPr>
          <p:nvPr>
            <p:ph idx="1"/>
          </p:nvPr>
        </p:nvSpPr>
        <p:spPr>
          <a:xfrm>
            <a:off x="838200" y="1396417"/>
            <a:ext cx="10515600" cy="4351338"/>
          </a:xfrm>
        </p:spPr>
        <p:txBody>
          <a:bodyPr/>
          <a:lstStyle/>
          <a:p>
            <a:pPr marL="0" indent="0">
              <a:buNone/>
            </a:pPr>
            <a:endParaRPr lang="fr-FR" dirty="0"/>
          </a:p>
          <a:p>
            <a:r>
              <a:rPr lang="fr-FR" dirty="0"/>
              <a:t>C’est la récréation. 8 élèves veulent un vélo. </a:t>
            </a:r>
            <a:endParaRPr lang="fr-FR" dirty="0" smtClean="0"/>
          </a:p>
          <a:p>
            <a:pPr marL="0" indent="0">
              <a:buNone/>
            </a:pPr>
            <a:r>
              <a:rPr lang="fr-FR" dirty="0" smtClean="0"/>
              <a:t>La </a:t>
            </a:r>
            <a:r>
              <a:rPr lang="fr-FR" dirty="0"/>
              <a:t>maitresse n’a sorti que 2 vélos. </a:t>
            </a:r>
            <a:endParaRPr lang="fr-FR" dirty="0" smtClean="0"/>
          </a:p>
          <a:p>
            <a:pPr marL="0" indent="0">
              <a:buNone/>
            </a:pPr>
            <a:r>
              <a:rPr lang="fr-FR" dirty="0" smtClean="0"/>
              <a:t>Combien </a:t>
            </a:r>
            <a:r>
              <a:rPr lang="fr-FR" dirty="0"/>
              <a:t>de vélos </a:t>
            </a:r>
            <a:r>
              <a:rPr lang="fr-FR" dirty="0" err="1"/>
              <a:t>doit-elle</a:t>
            </a:r>
            <a:r>
              <a:rPr lang="fr-FR" dirty="0"/>
              <a:t> encore sortir </a:t>
            </a:r>
            <a:endParaRPr lang="fr-FR" dirty="0" smtClean="0"/>
          </a:p>
          <a:p>
            <a:pPr marL="0" indent="0">
              <a:buNone/>
            </a:pPr>
            <a:r>
              <a:rPr lang="fr-FR" dirty="0" smtClean="0"/>
              <a:t>pour </a:t>
            </a:r>
            <a:r>
              <a:rPr lang="fr-FR" dirty="0"/>
              <a:t>que chaque élève ait un vélo ?</a:t>
            </a:r>
          </a:p>
        </p:txBody>
      </p:sp>
      <p:pic>
        <p:nvPicPr>
          <p:cNvPr id="4" name="Image 3"/>
          <p:cNvPicPr>
            <a:picLocks noChangeAspect="1"/>
          </p:cNvPicPr>
          <p:nvPr/>
        </p:nvPicPr>
        <p:blipFill>
          <a:blip r:embed="rId3"/>
          <a:stretch>
            <a:fillRect/>
          </a:stretch>
        </p:blipFill>
        <p:spPr>
          <a:xfrm>
            <a:off x="7817334" y="1547812"/>
            <a:ext cx="4031766" cy="3691638"/>
          </a:xfrm>
          <a:prstGeom prst="rect">
            <a:avLst/>
          </a:prstGeom>
        </p:spPr>
      </p:pic>
    </p:spTree>
    <p:extLst>
      <p:ext uri="{BB962C8B-B14F-4D97-AF65-F5344CB8AC3E}">
        <p14:creationId xmlns:p14="http://schemas.microsoft.com/office/powerpoint/2010/main" val="33213725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smtClean="0">
                <a:solidFill>
                  <a:schemeClr val="accent5"/>
                </a:solidFill>
              </a:rPr>
              <a:t>Exemples de problèmes posés</a:t>
            </a:r>
            <a:endParaRPr lang="fr-FR" sz="3200" b="1" dirty="0">
              <a:solidFill>
                <a:schemeClr val="accent5"/>
              </a:solidFill>
            </a:endParaRPr>
          </a:p>
        </p:txBody>
      </p:sp>
      <p:sp>
        <p:nvSpPr>
          <p:cNvPr id="3" name="Espace réservé du contenu 2"/>
          <p:cNvSpPr>
            <a:spLocks noGrp="1"/>
          </p:cNvSpPr>
          <p:nvPr>
            <p:ph idx="1"/>
          </p:nvPr>
        </p:nvSpPr>
        <p:spPr>
          <a:xfrm>
            <a:off x="666750" y="1558925"/>
            <a:ext cx="10515600" cy="4351338"/>
          </a:xfrm>
        </p:spPr>
        <p:txBody>
          <a:bodyPr/>
          <a:lstStyle/>
          <a:p>
            <a:pPr marL="0" indent="0">
              <a:buNone/>
            </a:pPr>
            <a:endParaRPr lang="fr-FR" dirty="0"/>
          </a:p>
          <a:p>
            <a:r>
              <a:rPr lang="fr-FR" dirty="0"/>
              <a:t>Lucie avait 1 bille. Maintenant, elle a 7 billes</a:t>
            </a:r>
            <a:r>
              <a:rPr lang="fr-FR" dirty="0" smtClean="0"/>
              <a:t>.</a:t>
            </a:r>
          </a:p>
          <a:p>
            <a:pPr marL="0" indent="0">
              <a:buNone/>
            </a:pPr>
            <a:r>
              <a:rPr lang="fr-FR" dirty="0" smtClean="0"/>
              <a:t> </a:t>
            </a:r>
            <a:r>
              <a:rPr lang="fr-FR" dirty="0"/>
              <a:t>Combien de billes a-t-elle gagnées </a:t>
            </a:r>
            <a:r>
              <a:rPr lang="fr-FR" dirty="0" smtClean="0"/>
              <a:t>?</a:t>
            </a:r>
          </a:p>
          <a:p>
            <a:endParaRPr lang="fr-FR" dirty="0"/>
          </a:p>
        </p:txBody>
      </p:sp>
      <p:pic>
        <p:nvPicPr>
          <p:cNvPr id="4" name="Image 3"/>
          <p:cNvPicPr>
            <a:picLocks noChangeAspect="1"/>
          </p:cNvPicPr>
          <p:nvPr/>
        </p:nvPicPr>
        <p:blipFill>
          <a:blip r:embed="rId3"/>
          <a:stretch>
            <a:fillRect/>
          </a:stretch>
        </p:blipFill>
        <p:spPr>
          <a:xfrm>
            <a:off x="3804557" y="3025775"/>
            <a:ext cx="5295900" cy="3286125"/>
          </a:xfrm>
          <a:prstGeom prst="rect">
            <a:avLst/>
          </a:prstGeom>
        </p:spPr>
      </p:pic>
    </p:spTree>
    <p:extLst>
      <p:ext uri="{BB962C8B-B14F-4D97-AF65-F5344CB8AC3E}">
        <p14:creationId xmlns:p14="http://schemas.microsoft.com/office/powerpoint/2010/main" val="31231818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71550" y="2778125"/>
            <a:ext cx="10515600" cy="2212975"/>
          </a:xfrm>
        </p:spPr>
        <p:txBody>
          <a:bodyPr>
            <a:normAutofit lnSpcReduction="10000"/>
          </a:bodyPr>
          <a:lstStyle/>
          <a:p>
            <a:pPr marL="0" indent="0">
              <a:buNone/>
            </a:pPr>
            <a:r>
              <a:rPr lang="fr-FR" dirty="0" smtClean="0"/>
              <a:t>Construire une situation déclinable sur les 3 niveaux de l’école : </a:t>
            </a:r>
          </a:p>
          <a:p>
            <a:pPr marL="914400" lvl="2" indent="0">
              <a:buNone/>
            </a:pPr>
            <a:r>
              <a:rPr lang="fr-FR" sz="2800" dirty="0" smtClean="0"/>
              <a:t>- Objectif</a:t>
            </a:r>
          </a:p>
          <a:p>
            <a:pPr marL="914400" lvl="2" indent="0">
              <a:buNone/>
            </a:pPr>
            <a:r>
              <a:rPr lang="fr-FR" sz="2800" dirty="0" smtClean="0"/>
              <a:t>- But</a:t>
            </a:r>
            <a:endParaRPr lang="fr-FR" sz="2800" dirty="0" smtClean="0"/>
          </a:p>
          <a:p>
            <a:pPr marL="914400" lvl="2" indent="0">
              <a:buNone/>
            </a:pPr>
            <a:r>
              <a:rPr lang="fr-FR" sz="2800" dirty="0" smtClean="0"/>
              <a:t>- Variables</a:t>
            </a:r>
          </a:p>
          <a:p>
            <a:pPr marL="914400" lvl="2" indent="0">
              <a:buNone/>
            </a:pPr>
            <a:r>
              <a:rPr lang="fr-FR" sz="2800" dirty="0"/>
              <a:t>- Matériel</a:t>
            </a:r>
          </a:p>
          <a:p>
            <a:pPr marL="0" indent="0">
              <a:buNone/>
            </a:pPr>
            <a:endParaRPr lang="fr-FR" dirty="0"/>
          </a:p>
        </p:txBody>
      </p:sp>
      <p:sp>
        <p:nvSpPr>
          <p:cNvPr id="4" name="Titre 1"/>
          <p:cNvSpPr txBox="1">
            <a:spLocks/>
          </p:cNvSpPr>
          <p:nvPr/>
        </p:nvSpPr>
        <p:spPr>
          <a:xfrm>
            <a:off x="1219200" y="914396"/>
            <a:ext cx="10039350" cy="1695452"/>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b="1" dirty="0" smtClean="0">
                <a:solidFill>
                  <a:schemeClr val="accent5"/>
                </a:solidFill>
              </a:rPr>
              <a:t>Comment décliner une situation de référence sur les trois niveaux ?</a:t>
            </a:r>
            <a:endParaRPr lang="fr-FR" b="1" dirty="0">
              <a:solidFill>
                <a:schemeClr val="accent5"/>
              </a:solidFill>
            </a:endParaRPr>
          </a:p>
        </p:txBody>
      </p:sp>
    </p:spTree>
    <p:extLst>
      <p:ext uri="{BB962C8B-B14F-4D97-AF65-F5344CB8AC3E}">
        <p14:creationId xmlns:p14="http://schemas.microsoft.com/office/powerpoint/2010/main" val="336990186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1352</TotalTime>
  <Words>314</Words>
  <Application>Microsoft Office PowerPoint</Application>
  <PresentationFormat>Personnalisé</PresentationFormat>
  <Paragraphs>39</Paragraphs>
  <Slides>7</Slides>
  <Notes>4</Notes>
  <HiddenSlides>0</HiddenSlides>
  <MMClips>0</MMClips>
  <ScaleCrop>false</ScaleCrop>
  <HeadingPairs>
    <vt:vector size="4" baseType="variant">
      <vt:variant>
        <vt:lpstr>Thème</vt:lpstr>
      </vt:variant>
      <vt:variant>
        <vt:i4>1</vt:i4>
      </vt:variant>
      <vt:variant>
        <vt:lpstr>Titres des diapositives</vt:lpstr>
      </vt:variant>
      <vt:variant>
        <vt:i4>7</vt:i4>
      </vt:variant>
    </vt:vector>
  </HeadingPairs>
  <TitlesOfParts>
    <vt:vector size="8" baseType="lpstr">
      <vt:lpstr>Thème Office</vt:lpstr>
      <vt:lpstr>Pistes de travail…</vt:lpstr>
      <vt:lpstr>Quels sont les domaines numériques les moins abordés par la résolution de problème ?</vt:lpstr>
      <vt:lpstr>Laisser des traces ?</vt:lpstr>
      <vt:lpstr>Les situations problèmes dans les évaluations CP, quels obstacles pour les élèves ?</vt:lpstr>
      <vt:lpstr>Exemples de problèmes posés</vt:lpstr>
      <vt:lpstr>Exemples de problèmes posés</vt:lpstr>
      <vt:lpstr>Présentation PowerPoint</vt:lpstr>
    </vt:vector>
  </TitlesOfParts>
  <Company>Rectorat 38</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Situations construction du nombre</dc:title>
  <dc:creator>Despinasse Anne-Cecile</dc:creator>
  <cp:lastModifiedBy>Maria Meunier</cp:lastModifiedBy>
  <cp:revision>57</cp:revision>
  <dcterms:created xsi:type="dcterms:W3CDTF">2019-10-24T07:29:06Z</dcterms:created>
  <dcterms:modified xsi:type="dcterms:W3CDTF">2019-11-05T13:53:42Z</dcterms:modified>
</cp:coreProperties>
</file>